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2" r:id="rId3"/>
    <p:sldId id="275" r:id="rId4"/>
    <p:sldId id="273" r:id="rId5"/>
    <p:sldId id="274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 Williams" initials="KW" lastIdx="5" clrIdx="0">
    <p:extLst>
      <p:ext uri="{19B8F6BF-5375-455C-9EA6-DF929625EA0E}">
        <p15:presenceInfo xmlns:p15="http://schemas.microsoft.com/office/powerpoint/2012/main" userId="a118fe8abea6fa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60"/>
  </p:normalViewPr>
  <p:slideViewPr>
    <p:cSldViewPr>
      <p:cViewPr varScale="1">
        <p:scale>
          <a:sx n="83" d="100"/>
          <a:sy n="83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57A79-E4E6-43E5-9658-F55BE43FBF0C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424-26DD-485B-BB6C-7A4B0232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0BE9B-E81A-4676-AF78-0993CDD86B59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24D2-BA95-4C6F-9BF8-1FB3DB9EA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2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8600" y="6400800"/>
            <a:ext cx="4171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Constitutional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13771" y="6414247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6</a:t>
            </a:r>
            <a:r>
              <a:rPr lang="en-US" baseline="0" dirty="0"/>
              <a:t> </a:t>
            </a:r>
            <a:r>
              <a:rPr lang="en-US" dirty="0"/>
              <a:t>Lecture 1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414247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Constitutional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 6:  Equal Protection</a:t>
            </a:r>
          </a:p>
          <a:p>
            <a:pPr lvl="1"/>
            <a:r>
              <a:rPr lang="en-US" dirty="0"/>
              <a:t>Lecture 1:  Introduction to Scrutiny 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/>
            <a:r>
              <a:rPr lang="en-US" sz="4400" dirty="0">
                <a:latin typeface="+mj-lt"/>
              </a:rPr>
              <a:t>Equal Protection Inquiries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marL="514350" indent="-457200"/>
            <a:r>
              <a:rPr lang="en-US" dirty="0"/>
              <a:t>All equal protection cases pose the same basic question: is the government’s classification justified by a sufficient purpose? </a:t>
            </a:r>
          </a:p>
          <a:p>
            <a:pPr marL="914400" lvl="1" indent="-457200"/>
            <a:r>
              <a:rPr lang="en-US" dirty="0"/>
              <a:t>What constitutes a sufficient purpose depends on the type of discrimination</a:t>
            </a:r>
          </a:p>
          <a:p>
            <a:pPr marL="514350" indent="-457200"/>
            <a:r>
              <a:rPr lang="en-US" dirty="0"/>
              <a:t>There are three levels of scrutiny that courts will apply to determine if there is a sufficient purpose – strict scrutiny, intermediate scrutiny, and rational basis review</a:t>
            </a:r>
          </a:p>
          <a:p>
            <a:pPr marL="51435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32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Basis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Under rational basis review, a law will be upheld if it is </a:t>
            </a:r>
            <a:r>
              <a:rPr lang="en-US" b="1" i="1" dirty="0"/>
              <a:t>rationally related</a:t>
            </a:r>
            <a:r>
              <a:rPr lang="en-US" dirty="0"/>
              <a:t> to a </a:t>
            </a:r>
            <a:r>
              <a:rPr lang="en-US" b="1" i="1" dirty="0"/>
              <a:t>legitimate</a:t>
            </a:r>
            <a:r>
              <a:rPr lang="en-US" dirty="0"/>
              <a:t> government purpose</a:t>
            </a:r>
          </a:p>
          <a:p>
            <a:pPr lvl="1"/>
            <a:r>
              <a:rPr lang="en-US" dirty="0"/>
              <a:t>The government’s purpose need not be compelling or important, but must just be something that the government legitimately may do</a:t>
            </a:r>
          </a:p>
          <a:p>
            <a:pPr lvl="1"/>
            <a:r>
              <a:rPr lang="en-US" dirty="0"/>
              <a:t>The means chosen need only to be a rational way to accomplish the end goal</a:t>
            </a:r>
          </a:p>
          <a:p>
            <a:pPr lvl="1"/>
            <a:r>
              <a:rPr lang="en-US" dirty="0"/>
              <a:t>Rational basis review is the minimum level of scrutiny that all laws challenged under equal protection must meet</a:t>
            </a:r>
          </a:p>
          <a:p>
            <a:pPr lvl="1"/>
            <a:r>
              <a:rPr lang="en-US" dirty="0"/>
              <a:t>The party challenging the law has the burden of proof</a:t>
            </a:r>
          </a:p>
        </p:txBody>
      </p:sp>
    </p:spTree>
    <p:extLst>
      <p:ext uri="{BB962C8B-B14F-4D97-AF65-F5344CB8AC3E}">
        <p14:creationId xmlns:p14="http://schemas.microsoft.com/office/powerpoint/2010/main" val="252332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Scrutiny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 strict scrutiny, a law is upheld if it is proven </a:t>
            </a:r>
            <a:r>
              <a:rPr lang="en-US" b="1" i="1" dirty="0"/>
              <a:t>necessary</a:t>
            </a:r>
            <a:r>
              <a:rPr lang="en-US" dirty="0"/>
              <a:t> to achieve a </a:t>
            </a:r>
            <a:r>
              <a:rPr lang="en-US" b="1" i="1" dirty="0"/>
              <a:t>compelling</a:t>
            </a:r>
            <a:r>
              <a:rPr lang="en-US" dirty="0"/>
              <a:t> government purpose</a:t>
            </a:r>
          </a:p>
          <a:p>
            <a:pPr lvl="1"/>
            <a:r>
              <a:rPr lang="en-US" dirty="0"/>
              <a:t>The government has the burden of proving: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That it has truly significant reasons for discriminating; </a:t>
            </a:r>
            <a:r>
              <a:rPr lang="en-US" b="1" dirty="0"/>
              <a:t>and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That it cannot achieve its objective through any less discriminatory alternative</a:t>
            </a:r>
          </a:p>
          <a:p>
            <a:pPr lvl="1"/>
            <a:r>
              <a:rPr lang="en-US" dirty="0"/>
              <a:t>Strict scrutiny is a high bar that is usually fatal to the challenged law</a:t>
            </a:r>
          </a:p>
        </p:txBody>
      </p:sp>
    </p:spTree>
    <p:extLst>
      <p:ext uri="{BB962C8B-B14F-4D97-AF65-F5344CB8AC3E}">
        <p14:creationId xmlns:p14="http://schemas.microsoft.com/office/powerpoint/2010/main" val="22809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Intermediate Scrutiny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 intermediate scrutiny, a law is upheld if it is </a:t>
            </a:r>
            <a:r>
              <a:rPr lang="en-US" b="1" i="1" dirty="0"/>
              <a:t>substantially related </a:t>
            </a:r>
            <a:r>
              <a:rPr lang="en-US" dirty="0"/>
              <a:t>to an </a:t>
            </a:r>
            <a:r>
              <a:rPr lang="en-US" b="1" i="1" dirty="0"/>
              <a:t>important</a:t>
            </a:r>
            <a:r>
              <a:rPr lang="en-US" dirty="0"/>
              <a:t> government purpose</a:t>
            </a:r>
          </a:p>
          <a:p>
            <a:pPr lvl="1"/>
            <a:r>
              <a:rPr lang="en-US" dirty="0"/>
              <a:t>Unlike strict scrutiny, the purpose need not be compelling, but must still be fairly characterized as important</a:t>
            </a:r>
          </a:p>
          <a:p>
            <a:pPr lvl="1"/>
            <a:r>
              <a:rPr lang="en-US" dirty="0"/>
              <a:t>Furthermore, the means used do not have to be necessary, but they must have a substantial relationship to the end goal</a:t>
            </a:r>
          </a:p>
          <a:p>
            <a:pPr lvl="1"/>
            <a:r>
              <a:rPr lang="en-US" dirty="0"/>
              <a:t>The government has the burden of proof</a:t>
            </a:r>
          </a:p>
        </p:txBody>
      </p:sp>
    </p:spTree>
    <p:extLst>
      <p:ext uri="{BB962C8B-B14F-4D97-AF65-F5344CB8AC3E}">
        <p14:creationId xmlns:p14="http://schemas.microsoft.com/office/powerpoint/2010/main" val="61178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Framework for Equal Protection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First, figure out the classification</a:t>
            </a:r>
          </a:p>
          <a:p>
            <a:pPr lvl="1"/>
            <a:r>
              <a:rPr lang="en-US" dirty="0"/>
              <a:t> Two ways of establishing a classification: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The classification exists because the terms of the law draw a distinction among people based on a particular characteristic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The classification exists even though the law is facially neutral because it has a discriminatory impact and purpose</a:t>
            </a:r>
          </a:p>
        </p:txBody>
      </p:sp>
    </p:spTree>
    <p:extLst>
      <p:ext uri="{BB962C8B-B14F-4D97-AF65-F5344CB8AC3E}">
        <p14:creationId xmlns:p14="http://schemas.microsoft.com/office/powerpoint/2010/main" val="67405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Framework for Equal Protection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Second, figure out the appropriate level of scrutiny.</a:t>
            </a:r>
          </a:p>
          <a:p>
            <a:pPr lvl="1"/>
            <a:r>
              <a:rPr lang="en-US" dirty="0"/>
              <a:t>The Supreme Court has explicitly assigned a level of scrutiny to several classifications: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u="sng" dirty="0"/>
              <a:t>Strict scrutiny</a:t>
            </a:r>
            <a:r>
              <a:rPr lang="en-US" dirty="0"/>
              <a:t>: discrimination based on race or national origin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u="sng" dirty="0"/>
              <a:t>Intermediate scrutiny</a:t>
            </a:r>
            <a:r>
              <a:rPr lang="en-US" dirty="0"/>
              <a:t>: discrimination based on gender or against </a:t>
            </a:r>
            <a:r>
              <a:rPr lang="en-US" dirty="0" err="1"/>
              <a:t>nonmarital</a:t>
            </a:r>
            <a:r>
              <a:rPr lang="en-US" dirty="0"/>
              <a:t> children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u="sng" dirty="0"/>
              <a:t>Rational basis</a:t>
            </a:r>
            <a:r>
              <a:rPr lang="en-US" dirty="0"/>
              <a:t>: all laws not subject to strict or intermediate scrutiny </a:t>
            </a:r>
          </a:p>
          <a:p>
            <a:pPr lvl="1"/>
            <a:r>
              <a:rPr lang="en-US" dirty="0"/>
              <a:t>This list is not exhaustive; the government decides classifications by examining certain criteria: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Immutable characteristics require heightened scrutiny because it is unfair to penalize a person for characteristics that a person did not choose and that they generally cannot change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The history of discrimination against the group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dirty="0"/>
              <a:t>The degree to which the group is able to exercise political power</a:t>
            </a:r>
          </a:p>
        </p:txBody>
      </p:sp>
    </p:spTree>
    <p:extLst>
      <p:ext uri="{BB962C8B-B14F-4D97-AF65-F5344CB8AC3E}">
        <p14:creationId xmlns:p14="http://schemas.microsoft.com/office/powerpoint/2010/main" val="965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Framework for Equal Protection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Third, figure out if the government action meets the level of scrutiny required</a:t>
            </a:r>
          </a:p>
          <a:p>
            <a:pPr lvl="1"/>
            <a:r>
              <a:rPr lang="en-US" dirty="0"/>
              <a:t>In evaluating the constitutionality of a law, the court evaluates both the law’s ends and its means</a:t>
            </a:r>
          </a:p>
          <a:p>
            <a:pPr lvl="1"/>
            <a:r>
              <a:rPr lang="en-US" dirty="0"/>
              <a:t> The court considers the degree to which a law is underinclusive or overbroad</a:t>
            </a:r>
          </a:p>
          <a:p>
            <a:pPr lvl="2"/>
            <a:r>
              <a:rPr lang="en-US" dirty="0"/>
              <a:t>A law is underinclusive if it does not apply to individuals who are similar to those to whom the law does apply</a:t>
            </a:r>
          </a:p>
          <a:p>
            <a:pPr lvl="2"/>
            <a:r>
              <a:rPr lang="en-US" dirty="0"/>
              <a:t>A law is overbroad if it applies to those who need not be included in the classification in order for the government to achieve its purpose</a:t>
            </a:r>
          </a:p>
          <a:p>
            <a:pPr lvl="1"/>
            <a:r>
              <a:rPr lang="en-US" dirty="0"/>
              <a:t>The fact that a law is overbroad or underinclusive is not fatal, but is used by courts in evaluating the fit between the government’s ends and means</a:t>
            </a:r>
          </a:p>
          <a:p>
            <a:pPr lvl="2"/>
            <a:r>
              <a:rPr lang="en-US" dirty="0"/>
              <a:t>For strict scrutiny, a relatively close fit is required and the court will ask if the means are the least restrictive alternative to achieve the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9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4934</TotalTime>
  <Words>629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Constitutional Law</vt:lpstr>
      <vt:lpstr>Equal Protection Inquiries</vt:lpstr>
      <vt:lpstr>Rational Basis Review</vt:lpstr>
      <vt:lpstr>Strict Scrutiny</vt:lpstr>
      <vt:lpstr>Intermediate Scrutiny</vt:lpstr>
      <vt:lpstr>Framework for Equal Protection Analysis</vt:lpstr>
      <vt:lpstr>Framework for Equal Protection Analysis</vt:lpstr>
      <vt:lpstr>Framework for Equal Protection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cp:lastModifiedBy>David Thaw</cp:lastModifiedBy>
  <cp:revision>2</cp:revision>
  <dcterms:created xsi:type="dcterms:W3CDTF">2014-06-13T07:23:28Z</dcterms:created>
  <dcterms:modified xsi:type="dcterms:W3CDTF">2022-06-15T14:00:58Z</dcterms:modified>
</cp:coreProperties>
</file>